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68" r:id="rId1"/>
  </p:sldMasterIdLst>
  <p:notesMasterIdLst>
    <p:notesMasterId r:id="rId31"/>
  </p:notesMasterIdLst>
  <p:handoutMasterIdLst>
    <p:handoutMasterId r:id="rId32"/>
  </p:handoutMasterIdLst>
  <p:sldIdLst>
    <p:sldId id="428" r:id="rId2"/>
    <p:sldId id="434" r:id="rId3"/>
    <p:sldId id="429" r:id="rId4"/>
    <p:sldId id="430" r:id="rId5"/>
    <p:sldId id="431" r:id="rId6"/>
    <p:sldId id="432" r:id="rId7"/>
    <p:sldId id="433" r:id="rId8"/>
    <p:sldId id="435" r:id="rId9"/>
    <p:sldId id="436" r:id="rId10"/>
    <p:sldId id="437" r:id="rId11"/>
    <p:sldId id="438" r:id="rId12"/>
    <p:sldId id="439" r:id="rId13"/>
    <p:sldId id="440" r:id="rId14"/>
    <p:sldId id="441" r:id="rId15"/>
    <p:sldId id="442" r:id="rId16"/>
    <p:sldId id="443" r:id="rId17"/>
    <p:sldId id="444" r:id="rId18"/>
    <p:sldId id="445" r:id="rId19"/>
    <p:sldId id="446" r:id="rId20"/>
    <p:sldId id="447" r:id="rId21"/>
    <p:sldId id="448" r:id="rId22"/>
    <p:sldId id="449" r:id="rId23"/>
    <p:sldId id="450" r:id="rId24"/>
    <p:sldId id="451" r:id="rId25"/>
    <p:sldId id="459" r:id="rId26"/>
    <p:sldId id="460" r:id="rId27"/>
    <p:sldId id="452" r:id="rId28"/>
    <p:sldId id="453" r:id="rId29"/>
    <p:sldId id="454" r:id="rId30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09B9F90F-C820-4982-BCC5-9A3B21B9B684}">
          <p14:sldIdLst>
            <p14:sldId id="428"/>
            <p14:sldId id="434"/>
            <p14:sldId id="429"/>
            <p14:sldId id="430"/>
            <p14:sldId id="431"/>
            <p14:sldId id="432"/>
            <p14:sldId id="433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9"/>
            <p14:sldId id="460"/>
            <p14:sldId id="452"/>
            <p14:sldId id="453"/>
            <p14:sldId id="45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ngkyu Kim" initials="DK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00FF00"/>
    <a:srgbClr val="3366CC"/>
    <a:srgbClr val="000000"/>
    <a:srgbClr val="FFFFFF"/>
    <a:srgbClr val="CCFFFF"/>
    <a:srgbClr val="92A9B9"/>
    <a:srgbClr val="B7C6C6"/>
    <a:srgbClr val="00CCFF"/>
    <a:srgbClr val="DCE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05" autoAdjust="0"/>
    <p:restoredTop sz="94646" autoAdjust="0"/>
  </p:normalViewPr>
  <p:slideViewPr>
    <p:cSldViewPr snapToGrid="0">
      <p:cViewPr varScale="1">
        <p:scale>
          <a:sx n="101" d="100"/>
          <a:sy n="101" d="100"/>
        </p:scale>
        <p:origin x="1024" y="6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3996" y="96"/>
      </p:cViewPr>
      <p:guideLst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2945659" cy="498135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5" y="3"/>
            <a:ext cx="2945659" cy="498135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3" y="9430092"/>
            <a:ext cx="2945659" cy="498134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5" y="9430092"/>
            <a:ext cx="2945659" cy="498134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r">
              <a:defRPr sz="1300"/>
            </a:lvl1pPr>
          </a:lstStyle>
          <a:p>
            <a:fld id="{875C0BE3-38F6-4D2B-A772-CD8F1E65D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73177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2945659" cy="498135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5" y="3"/>
            <a:ext cx="2945659" cy="498135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519113" y="757238"/>
            <a:ext cx="5759450" cy="43195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68" tIns="47784" rIns="95568" bIns="4778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543697" y="5259621"/>
            <a:ext cx="5710282" cy="3959211"/>
          </a:xfrm>
          <a:prstGeom prst="rect">
            <a:avLst/>
          </a:prstGeom>
        </p:spPr>
        <p:txBody>
          <a:bodyPr vert="horz" lIns="95568" tIns="47784" rIns="95568" bIns="47784" rtlCol="0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3" y="9430092"/>
            <a:ext cx="2945659" cy="498134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5" y="9430092"/>
            <a:ext cx="2945659" cy="498134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r">
              <a:defRPr sz="1300"/>
            </a:lvl1pPr>
          </a:lstStyle>
          <a:p>
            <a:fld id="{138B8FE9-B6CF-4831-836A-BFFCD4ACCC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67420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519113" y="757238"/>
            <a:ext cx="5759450" cy="43195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997003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none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3D43F-7BA0-4F02-94C8-28E706B15DA7}" type="datetime1">
              <a:rPr lang="ko-KR" altLang="en-US" smtClean="0"/>
              <a:t>2019-10-28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02161" y="48301"/>
            <a:ext cx="2034747" cy="41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2131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buClr>
                <a:schemeClr val="accent5">
                  <a:lumMod val="50000"/>
                </a:schemeClr>
              </a:buClr>
              <a:buFont typeface="Wingdings" panose="05000000000000000000" pitchFamily="2" charset="2"/>
              <a:buChar char="v"/>
              <a:defRPr b="1">
                <a:solidFill>
                  <a:schemeClr val="accent5">
                    <a:lumMod val="50000"/>
                  </a:schemeClr>
                </a:solidFill>
              </a:defRPr>
            </a:lvl1pPr>
            <a:lvl2pPr marL="540000" indent="-182880">
              <a:buClrTx/>
              <a:buFont typeface="Wingdings" panose="05000000000000000000" pitchFamily="2" charset="2"/>
              <a:buChar char="§"/>
              <a:defRPr/>
            </a:lvl2pPr>
            <a:lvl3pPr marL="894870" marR="0" indent="-285750" algn="just" defTabSz="914400" rtl="0" eaLnBrk="1" fontAlgn="auto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SzTx/>
              <a:buFont typeface="Wingdings" panose="05000000000000000000" pitchFamily="2" charset="2"/>
              <a:buChar char="ü"/>
              <a:tabLst/>
              <a:defRPr sz="1600"/>
            </a:lvl3pPr>
            <a:lvl4pPr>
              <a:buClrTx/>
              <a:defRPr/>
            </a:lvl4pPr>
            <a:lvl5pPr>
              <a:buClrTx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  <a:endParaRPr lang="en-US" altLang="ko-KR" dirty="0" smtClean="0"/>
          </a:p>
          <a:p>
            <a:pPr marL="792000" marR="0" lvl="2" indent="-182880" algn="just" defTabSz="914400" rtl="0" eaLnBrk="1" fontAlgn="auto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dirty="0" smtClean="0"/>
              <a:t>셋째 수준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E7E68-800F-4EF5-9B5B-CF568BF43621}" type="datetime1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49273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</p:spPr>
        <p:txBody>
          <a:bodyPr/>
          <a:lstStyle/>
          <a:p>
            <a:fld id="{B973D43F-7BA0-4F02-94C8-28E706B15DA7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17054" y="6459786"/>
            <a:ext cx="984019" cy="365125"/>
          </a:xfrm>
        </p:spPr>
        <p:txBody>
          <a:bodyPr/>
          <a:lstStyle>
            <a:lvl1pPr algn="ctr">
              <a:defRPr/>
            </a:lvl1pPr>
          </a:lstStyle>
          <a:p>
            <a:fld id="{3AD8C8E4-4AF5-481E-8760-D8A36857C8D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02161" y="48301"/>
            <a:ext cx="2034747" cy="41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8231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DE956-C544-40DE-BCB3-6CDB2E598C69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4869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0F27-A4EE-4F6E-AE02-64B140DC5A88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7866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C6034-81BC-4DB4-8B4F-2BFDB5E34CC2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456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6713" y="381000"/>
            <a:ext cx="8410575" cy="7562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6713" y="1245659"/>
            <a:ext cx="8410575" cy="473604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94078B4-FEBB-4FC2-89E1-BAA18A610529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79990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fld id="{3AD8C8E4-4AF5-481E-8760-D8A36857C8D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66713" y="1137286"/>
            <a:ext cx="841057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002161" y="48301"/>
            <a:ext cx="2034747" cy="41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502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just" defTabSz="914400" rtl="0" eaLnBrk="1" latinLnBrk="1" hangingPunct="1">
        <a:lnSpc>
          <a:spcPct val="15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just" defTabSz="914400" rtl="0" eaLnBrk="1" latinLnBrk="1" hangingPunct="1">
        <a:lnSpc>
          <a:spcPct val="15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just" defTabSz="914400" rtl="0" eaLnBrk="1" latinLnBrk="1" hangingPunct="1">
        <a:lnSpc>
          <a:spcPct val="15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just" defTabSz="914400" rtl="0" eaLnBrk="1" latinLnBrk="1" hangingPunct="1">
        <a:lnSpc>
          <a:spcPct val="15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just" defTabSz="914400" rtl="0" eaLnBrk="1" latinLnBrk="1" hangingPunct="1">
        <a:lnSpc>
          <a:spcPct val="15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749282" y="1066915"/>
            <a:ext cx="7599716" cy="2071140"/>
          </a:xfrm>
        </p:spPr>
        <p:txBody>
          <a:bodyPr>
            <a:noAutofit/>
          </a:bodyPr>
          <a:lstStyle/>
          <a:p>
            <a:pPr algn="ctr" latinLnBrk="0"/>
            <a:r>
              <a:rPr lang="en-US" altLang="ko-KR" sz="5400" b="1" smtClean="0"/>
              <a:t>11. </a:t>
            </a:r>
            <a:r>
              <a:rPr lang="ko-KR" altLang="en-US" sz="5400" b="1" smtClean="0"/>
              <a:t>뷰</a:t>
            </a:r>
            <a:endParaRPr lang="ko-KR" altLang="en-US" sz="5400" b="1" dirty="0"/>
          </a:p>
        </p:txBody>
      </p:sp>
      <p:sp>
        <p:nvSpPr>
          <p:cNvPr id="7" name="부제목 5"/>
          <p:cNvSpPr txBox="1">
            <a:spLocks/>
          </p:cNvSpPr>
          <p:nvPr/>
        </p:nvSpPr>
        <p:spPr>
          <a:xfrm>
            <a:off x="831198" y="4698288"/>
            <a:ext cx="2280302" cy="1362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none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가을학기</a:t>
            </a:r>
            <a:endParaRPr lang="en-US" altLang="ko-KR" sz="18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18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허종욱</a:t>
            </a:r>
            <a:endParaRPr lang="en-US" altLang="ko-KR" sz="18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4" descr="F:\원고\인피니티 북스\[MS SQL Server 2012] 2013년 2월 15일\9 ppt\1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199" y="4321384"/>
            <a:ext cx="1734839" cy="1739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9860915"/>
      </p:ext>
    </p:extLst>
  </p:cSld>
  <p:clrMapOvr>
    <a:masterClrMapping/>
  </p:clrMapOvr>
  <p:transition advTm="701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뷰에 데이터 추가하기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5" name="Picture 38" descr="UNI00000ec802f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5" y="1919280"/>
            <a:ext cx="4476750" cy="240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8" descr="UNI00000ec802f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4133" y="3154355"/>
            <a:ext cx="4257675" cy="234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직선 화살표 연결선 7"/>
          <p:cNvCxnSpPr/>
          <p:nvPr/>
        </p:nvCxnSpPr>
        <p:spPr>
          <a:xfrm flipV="1">
            <a:off x="3254003" y="5177396"/>
            <a:ext cx="1084667" cy="1639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751434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뷰에 데이터 추가하기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713" y="1787648"/>
            <a:ext cx="8410575" cy="365259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257695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뷰에 데이터 추가하기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2631" y="1246188"/>
            <a:ext cx="7718739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073479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뷰를 사용하는 이유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273" y="1246188"/>
            <a:ext cx="7555455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43859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뷰를 </a:t>
            </a:r>
            <a:r>
              <a:rPr lang="ko-KR" altLang="en-US"/>
              <a:t>사용하는 </a:t>
            </a:r>
            <a:r>
              <a:rPr lang="ko-KR" altLang="en-US" smtClean="0"/>
              <a:t>이유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3806" y="1246188"/>
            <a:ext cx="7416388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091037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뷰를 사용하는 이유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8051" y="1246188"/>
            <a:ext cx="7367899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87094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뷰를 사용하는 이유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5927" y="1246188"/>
            <a:ext cx="7272147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29432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뷰를 사용하는 이유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3548" y="1246188"/>
            <a:ext cx="7236904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663500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조인을 위한 뷰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713" y="1256916"/>
            <a:ext cx="8410575" cy="4714055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989463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조인을 위한 뷰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496" y="1246188"/>
            <a:ext cx="7895009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228625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 </a:t>
            </a:r>
            <a:r>
              <a:rPr lang="en-US" altLang="ko-KR" smtClean="0"/>
              <a:t>(view)	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mtClean="0"/>
              <a:t>뷰는 물리적인 테이블을 근거한 논리적인 가상 테이블</a:t>
            </a:r>
            <a:endParaRPr lang="en-US" altLang="ko-KR" smtClean="0"/>
          </a:p>
          <a:p>
            <a:pPr lvl="1"/>
            <a:r>
              <a:rPr lang="ko-KR" altLang="en-US" smtClean="0"/>
              <a:t>기본 테이블에서 파생된 객체</a:t>
            </a:r>
            <a:endParaRPr lang="en-US" altLang="ko-KR" smtClean="0"/>
          </a:p>
          <a:p>
            <a:pPr lvl="1"/>
            <a:r>
              <a:rPr lang="ko-KR" altLang="en-US" smtClean="0"/>
              <a:t>사용자에게 주어진 뷰를 통해서 기본 테이블을 제한적으로 사용하게 됨</a:t>
            </a:r>
            <a:endParaRPr lang="en-US" altLang="ko-KR" smtClean="0"/>
          </a:p>
          <a:p>
            <a:pPr lvl="1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719650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뷰의 다양한 옵션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559" y="1246188"/>
            <a:ext cx="8362882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8064800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ENCRYPTION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008"/>
          <a:stretch/>
        </p:blipFill>
        <p:spPr>
          <a:xfrm>
            <a:off x="1362140" y="1546424"/>
            <a:ext cx="6727771" cy="4071978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5816683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SCHEMABINDING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417"/>
          <a:stretch/>
        </p:blipFill>
        <p:spPr>
          <a:xfrm>
            <a:off x="1854026" y="1271413"/>
            <a:ext cx="5738702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3765030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WITH CHECK OPTION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090" y="1246188"/>
            <a:ext cx="7245820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620133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WITH CHECK OPTION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7578" y="2187100"/>
            <a:ext cx="5854656" cy="255967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954924" y="5234152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부서 번호 </a:t>
            </a:r>
            <a:r>
              <a:rPr lang="en-US" altLang="ko-KR" smtClean="0"/>
              <a:t>30</a:t>
            </a:r>
            <a:r>
              <a:rPr lang="ko-KR" altLang="en-US" smtClean="0"/>
              <a:t>을 보여주는 뷰인데</a:t>
            </a:r>
            <a:r>
              <a:rPr lang="en-US" altLang="ko-KR" smtClean="0"/>
              <a:t>, </a:t>
            </a:r>
            <a:r>
              <a:rPr lang="ko-KR" altLang="en-US" smtClean="0"/>
              <a:t>내부 </a:t>
            </a:r>
            <a:r>
              <a:rPr lang="en-US" altLang="ko-KR" smtClean="0"/>
              <a:t>dno</a:t>
            </a:r>
            <a:r>
              <a:rPr lang="ko-KR" altLang="en-US" smtClean="0"/>
              <a:t>를 바꾸면</a:t>
            </a:r>
            <a:endParaRPr lang="en-US" altLang="ko-KR" smtClean="0"/>
          </a:p>
          <a:p>
            <a:r>
              <a:rPr lang="ko-KR" altLang="en-US" smtClean="0"/>
              <a:t>사용자들에게 혼돈을 줄 수 있음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6998165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WITH CHECK OPTION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0547"/>
          <a:stretch/>
        </p:blipFill>
        <p:spPr>
          <a:xfrm>
            <a:off x="713698" y="1992761"/>
            <a:ext cx="7716602" cy="3288950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7109598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WITH CHECK OPTION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713" y="1974595"/>
            <a:ext cx="8410575" cy="3278698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587050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 수정하고 제거하기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713" y="1743181"/>
            <a:ext cx="8410575" cy="3741526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2257179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뷰 수정하고 제거하기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713" y="1684877"/>
            <a:ext cx="8410575" cy="3858134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0495128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SSMS</a:t>
            </a:r>
            <a:r>
              <a:rPr lang="ko-KR" altLang="en-US" smtClean="0"/>
              <a:t>에서 뷰 다루기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mtClean="0"/>
              <a:t>Page 540 </a:t>
            </a:r>
            <a:r>
              <a:rPr lang="ko-KR" altLang="en-US" smtClean="0"/>
              <a:t>참</a:t>
            </a:r>
            <a:r>
              <a:rPr lang="ko-KR" altLang="en-US"/>
              <a:t>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600431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 정의하기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7366" y="1246188"/>
            <a:ext cx="6309268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233141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 생성하기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409" y="1246188"/>
            <a:ext cx="7523182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315570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 생성하기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6015" y="1735181"/>
            <a:ext cx="7091972" cy="3757526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444322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뷰의 내부 구조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213" y="1246188"/>
            <a:ext cx="8193574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037219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뷰의 내부 구조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506" y="1246188"/>
            <a:ext cx="7466989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304515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 동작 원리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4913" y="2371134"/>
            <a:ext cx="7275974" cy="252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8132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뷰에 데이터 추가하기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894" y="1328169"/>
            <a:ext cx="7686210" cy="47355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6" name="Oval 2"/>
          <p:cNvSpPr>
            <a:spLocks noChangeArrowheads="1"/>
          </p:cNvSpPr>
          <p:nvPr/>
        </p:nvSpPr>
        <p:spPr bwMode="auto">
          <a:xfrm>
            <a:off x="1109006" y="1482605"/>
            <a:ext cx="1287353" cy="964203"/>
          </a:xfrm>
          <a:prstGeom prst="ellipse">
            <a:avLst/>
          </a:prstGeom>
          <a:gradFill rotWithShape="1">
            <a:gsLst>
              <a:gs pos="0">
                <a:srgbClr val="F1D7DD"/>
              </a:gs>
              <a:gs pos="50000">
                <a:schemeClr val="bg1"/>
              </a:gs>
              <a:gs pos="100000">
                <a:srgbClr val="F1D7DD"/>
              </a:gs>
            </a:gsLst>
            <a:lin ang="0" scaled="1"/>
          </a:gradFill>
          <a:ln w="9525" algn="ctr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algn="ctr" latinLnBrk="1">
              <a:defRPr/>
            </a:pPr>
            <a:r>
              <a:rPr lang="ko-KR" altLang="en-US" sz="1200">
                <a:ea typeface="HY견고딕" pitchFamily="18" charset="-127"/>
              </a:rPr>
              <a:t>뷰</a:t>
            </a:r>
            <a:endParaRPr lang="en-US" altLang="ko-KR" sz="1200"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566571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추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4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rgbClr val="002060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보기</Template>
  <TotalTime>84738</TotalTime>
  <Words>154</Words>
  <Application>Microsoft Office PowerPoint</Application>
  <PresentationFormat>화면 슬라이드 쇼(4:3)</PresentationFormat>
  <Paragraphs>66</Paragraphs>
  <Slides>29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5" baseType="lpstr">
      <vt:lpstr>HY견고딕</vt:lpstr>
      <vt:lpstr>맑은 고딕</vt:lpstr>
      <vt:lpstr>Arial</vt:lpstr>
      <vt:lpstr>Calibri</vt:lpstr>
      <vt:lpstr>Wingdings</vt:lpstr>
      <vt:lpstr>추억</vt:lpstr>
      <vt:lpstr>11. 뷰</vt:lpstr>
      <vt:lpstr>뷰 (view) </vt:lpstr>
      <vt:lpstr>뷰 정의하기</vt:lpstr>
      <vt:lpstr>뷰 생성하기</vt:lpstr>
      <vt:lpstr>뷰 생성하기</vt:lpstr>
      <vt:lpstr>뷰의 내부 구조</vt:lpstr>
      <vt:lpstr>뷰의 내부 구조</vt:lpstr>
      <vt:lpstr>뷰 동작 원리</vt:lpstr>
      <vt:lpstr>뷰에 데이터 추가하기</vt:lpstr>
      <vt:lpstr>뷰에 데이터 추가하기</vt:lpstr>
      <vt:lpstr>뷰에 데이터 추가하기</vt:lpstr>
      <vt:lpstr>뷰에 데이터 추가하기</vt:lpstr>
      <vt:lpstr>뷰를 사용하는 이유</vt:lpstr>
      <vt:lpstr>뷰를 사용하는 이유</vt:lpstr>
      <vt:lpstr>뷰를 사용하는 이유</vt:lpstr>
      <vt:lpstr>뷰를 사용하는 이유</vt:lpstr>
      <vt:lpstr>뷰를 사용하는 이유</vt:lpstr>
      <vt:lpstr>조인을 위한 뷰</vt:lpstr>
      <vt:lpstr>조인을 위한 뷰</vt:lpstr>
      <vt:lpstr>뷰의 다양한 옵션</vt:lpstr>
      <vt:lpstr>ENCRYPTION</vt:lpstr>
      <vt:lpstr>SCHEMABINDING</vt:lpstr>
      <vt:lpstr>WITH CHECK OPTION</vt:lpstr>
      <vt:lpstr>WITH CHECK OPTION</vt:lpstr>
      <vt:lpstr>WITH CHECK OPTION</vt:lpstr>
      <vt:lpstr>WITH CHECK OPTION</vt:lpstr>
      <vt:lpstr>뷰 수정하고 제거하기</vt:lpstr>
      <vt:lpstr>뷰 수정하고 제거하기</vt:lpstr>
      <vt:lpstr>SSMS에서 뷰 다루기</vt:lpstr>
    </vt:vector>
  </TitlesOfParts>
  <Company>KAIST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허종욱</dc:creator>
  <cp:lastModifiedBy>hallym</cp:lastModifiedBy>
  <cp:revision>811</cp:revision>
  <cp:lastPrinted>2019-05-27T14:48:44Z</cp:lastPrinted>
  <dcterms:created xsi:type="dcterms:W3CDTF">2015-03-12T06:09:39Z</dcterms:created>
  <dcterms:modified xsi:type="dcterms:W3CDTF">2019-10-28T08:00:43Z</dcterms:modified>
</cp:coreProperties>
</file>